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5143500" type="screen16x9"/>
  <p:notesSz cx="6858000" cy="9144000"/>
  <p:embeddedFontLst>
    <p:embeddedFont>
      <p:font typeface="Maven Pro" panose="020B0604020202020204" charset="0"/>
      <p:regular r:id="rId23"/>
      <p:bold r:id="rId24"/>
    </p:embeddedFont>
    <p:embeddedFont>
      <p:font typeface="Impact" panose="020B0806030902050204" pitchFamily="34" charset="0"/>
      <p:regular r:id="rId25"/>
    </p:embeddedFont>
    <p:embeddedFont>
      <p:font typeface="Nunito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A70E6C6A-3B08-4A5E-8D9A-65DB2054B233}">
  <a:tblStyle styleId="{A70E6C6A-3B08-4A5E-8D9A-65DB2054B2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895" autoAdjust="0"/>
  </p:normalViewPr>
  <p:slideViewPr>
    <p:cSldViewPr snapToGrid="0">
      <p:cViewPr>
        <p:scale>
          <a:sx n="164" d="100"/>
          <a:sy n="164" d="100"/>
        </p:scale>
        <p:origin x="-12" y="4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088041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ogle/or-tools/blob/stable/ortools/sat/samples/bin_packing_sat.py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Bin_packing_problem" TargetMode="Externa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rules.com/presentations/BRForum2008.EugeneFreuder.JacobFeldman.pdf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7f4fa05fe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7f4fa05fe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&gt; </a:t>
            </a:r>
            <a:r>
              <a:rPr lang="en" dirty="0"/>
              <a:t>py -m pip install ortools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&gt; py -m pip install pandas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7f668258b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7f668258b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 satisfaction vs Constraint optimization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7f668258b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7f668258b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https://github.com/google/or-tools/blob/stable/ortools/sat/samples/bin_packing_sat.py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https://en.wikipedia.org/wiki/Bin_packing_problem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7f4fa05f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7f4fa05f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7f4fa05fe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7f4fa05fe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Use a boolean for each truck to represent if it is used at all. If a truck is not used it must not contain any boxes. (Additional constraint)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5f278e2a2d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5f278e2a2d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7d45753a2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7d45753a2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Constraint programming is not an every day development tool such as C#, python, visual studio, sql etc.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7d45753a2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7d45753a2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Specialized tools are not used that often but can be highly efficient when applied to the right task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89d0d1dab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89d0d1dab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5f278e2a2d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5f278e2a2d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8a9b01ca1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8a9b01ca1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https://openrules.com/presentations/BRForum2008.EugeneFreuder.JacobFeldman.pdf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a school schedule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 teacher can only hold one lecture at a time and on a selection of subjects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A class of students can only attend one lecture at a time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Students are supposed to take a number of lessons on each subject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Do not start too early and end too late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Time for lunch and breaks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 allocation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Bin packing problem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 engines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 got interested in cp when working on a credit evaluation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general problems with combinatorial nature often combined with some optimization.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8b97d1e86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8b97d1e86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8a9b01ca1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8a9b01ca1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919656f2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919656f2e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7f668256f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7f668256f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7f668256f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7f668256f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Integers only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7f668256f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7f668256f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7d45753a2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7d45753a2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ORToos: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Industrial strength library from Google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Nunito"/>
              <a:buChar char="○"/>
            </a:pPr>
            <a:r>
              <a:rPr lang="en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OR-Tools won gold in the international constraint programming competition every year since 2013.</a:t>
            </a:r>
            <a:endParaRPr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Nunito"/>
              <a:buChar char="○"/>
            </a:pPr>
            <a:r>
              <a:rPr lang="en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Actively maintained, v9.6 released mars 2023</a:t>
            </a:r>
            <a:endParaRPr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Can solve many types of problems including constraint programming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300"/>
              <a:buFont typeface="Nunito"/>
              <a:buChar char="●"/>
            </a:pPr>
            <a:r>
              <a:rPr lang="en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The CP solver </a:t>
            </a:r>
            <a:endParaRPr sz="13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Nunito"/>
              <a:buChar char="○"/>
            </a:pPr>
            <a:r>
              <a:rPr lang="en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Works with integer variables</a:t>
            </a:r>
            <a:endParaRPr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Nunito"/>
              <a:buChar char="○"/>
            </a:pPr>
            <a:r>
              <a:rPr lang="en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Supports a lot of different constraints</a:t>
            </a:r>
            <a:endParaRPr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Nunito"/>
              <a:buChar char="○"/>
            </a:pPr>
            <a:r>
              <a:rPr lang="en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Supports optimization</a:t>
            </a:r>
            <a:endParaRPr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Nunito"/>
              <a:buChar char="○"/>
            </a:pPr>
            <a:r>
              <a:rPr lang="en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Can find one or all solutions</a:t>
            </a:r>
            <a:endParaRPr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Nunito"/>
              <a:buChar char="○"/>
            </a:pPr>
            <a:r>
              <a:rPr lang="en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Can be used from C#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5f278e2a2d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5f278e2a2d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optimization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Prolog" TargetMode="External"/><Relationship Id="rId5" Type="http://schemas.openxmlformats.org/officeDocument/2006/relationships/hyperlink" Target="https://www.youtube.com/watch?v=hod0L0zfnZs&amp;t=8618s&amp;ab_channel=JoshuaEckroth" TargetMode="External"/><Relationship Id="rId4" Type="http://schemas.openxmlformats.org/officeDocument/2006/relationships/hyperlink" Target="https://www.youtube.com/watch?v=AJ6LeiMe_PQ&amp;list=PLAQrMuKVK4aIgDq8nafTAQETvmyeOKOxK&amp;ab_channel=MixedIntegerProgrammi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758325" y="1384000"/>
            <a:ext cx="4943700" cy="18729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Declarative programming with constraints in </a:t>
            </a:r>
            <a:r>
              <a:rPr lang="en">
                <a:solidFill>
                  <a:srgbClr val="FF9900"/>
                </a:solidFill>
              </a:rPr>
              <a:t>Python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introduction to constraint programming</a:t>
            </a:r>
            <a:endParaRPr/>
          </a:p>
        </p:txBody>
      </p:sp>
      <p:sp>
        <p:nvSpPr>
          <p:cNvPr id="279" name="Google Shape;279;p13"/>
          <p:cNvSpPr txBox="1">
            <a:spLocks noGrp="1"/>
          </p:cNvSpPr>
          <p:nvPr>
            <p:ph type="subTitle" idx="1"/>
          </p:nvPr>
        </p:nvSpPr>
        <p:spPr>
          <a:xfrm>
            <a:off x="7075725" y="4036775"/>
            <a:ext cx="1687200" cy="8415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Impact"/>
                <a:ea typeface="Impact"/>
                <a:cs typeface="Impact"/>
                <a:sym typeface="Impact"/>
              </a:rPr>
              <a:t>Daniel Brännström</a:t>
            </a:r>
            <a:endParaRPr sz="1800"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368" name="Google Shape;368;p23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 a sudoku solver using OR tools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Concept: Target / Objective</a:t>
            </a:r>
            <a:endParaRPr/>
          </a:p>
        </p:txBody>
      </p:sp>
      <p:sp>
        <p:nvSpPr>
          <p:cNvPr id="374" name="Google Shape;374;p24"/>
          <p:cNvSpPr/>
          <p:nvPr/>
        </p:nvSpPr>
        <p:spPr>
          <a:xfrm>
            <a:off x="1368000" y="1458450"/>
            <a:ext cx="5949180" cy="3214728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5" name="Google Shape;375;p24"/>
          <p:cNvSpPr txBox="1"/>
          <p:nvPr/>
        </p:nvSpPr>
        <p:spPr>
          <a:xfrm>
            <a:off x="2561625" y="2291075"/>
            <a:ext cx="29733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Maximize(X + Y + Z)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6" name="Google Shape;376;p24"/>
          <p:cNvSpPr txBox="1"/>
          <p:nvPr/>
        </p:nvSpPr>
        <p:spPr>
          <a:xfrm>
            <a:off x="4162420" y="3230225"/>
            <a:ext cx="18147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Minimize(foo)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Bin packing problem</a:t>
            </a:r>
            <a:endParaRPr/>
          </a:p>
        </p:txBody>
      </p:sp>
      <p:pic>
        <p:nvPicPr>
          <p:cNvPr id="382" name="Google Shape;3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200" y="1767425"/>
            <a:ext cx="3746750" cy="167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2475" y="1767425"/>
            <a:ext cx="2982975" cy="167765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25"/>
          <p:cNvSpPr txBox="1"/>
          <p:nvPr/>
        </p:nvSpPr>
        <p:spPr>
          <a:xfrm>
            <a:off x="2095975" y="4020400"/>
            <a:ext cx="195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Capacity: 8000 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5" name="Google Shape;385;p25"/>
          <p:cNvSpPr txBox="1"/>
          <p:nvPr/>
        </p:nvSpPr>
        <p:spPr>
          <a:xfrm>
            <a:off x="6198300" y="3966725"/>
            <a:ext cx="1691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Capacity: 5000 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6" name="Google Shape;386;p25"/>
          <p:cNvSpPr/>
          <p:nvPr/>
        </p:nvSpPr>
        <p:spPr>
          <a:xfrm>
            <a:off x="2049025" y="2131300"/>
            <a:ext cx="1051500" cy="712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4000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7" name="Google Shape;387;p25"/>
          <p:cNvSpPr/>
          <p:nvPr/>
        </p:nvSpPr>
        <p:spPr>
          <a:xfrm>
            <a:off x="7254475" y="2131300"/>
            <a:ext cx="729900" cy="712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2000 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8" name="Google Shape;388;p25"/>
          <p:cNvSpPr/>
          <p:nvPr/>
        </p:nvSpPr>
        <p:spPr>
          <a:xfrm>
            <a:off x="6319027" y="2131300"/>
            <a:ext cx="825900" cy="712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3000 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89" name="Google Shape;389;p25"/>
          <p:cNvSpPr/>
          <p:nvPr/>
        </p:nvSpPr>
        <p:spPr>
          <a:xfrm>
            <a:off x="3227875" y="2131300"/>
            <a:ext cx="825900" cy="712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3000 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</a:t>
            </a:r>
            <a:endParaRPr/>
          </a:p>
        </p:txBody>
      </p:sp>
      <p:graphicFrame>
        <p:nvGraphicFramePr>
          <p:cNvPr id="395" name="Google Shape;395;p26"/>
          <p:cNvGraphicFramePr/>
          <p:nvPr/>
        </p:nvGraphicFramePr>
        <p:xfrm>
          <a:off x="952500" y="1619250"/>
          <a:ext cx="7239000" cy="2621130"/>
        </p:xfrm>
        <a:graphic>
          <a:graphicData uri="http://schemas.openxmlformats.org/drawingml/2006/table">
            <a:tbl>
              <a:tblPr>
                <a:noFill/>
                <a:tableStyleId>{A70E6C6A-3B08-4A5E-8D9A-65DB2054B233}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true/false</a:t>
                      </a:r>
                      <a:r>
                        <a:rPr lang="en"/>
                        <a:t/>
                      </a:r>
                      <a:br>
                        <a:rPr lang="en"/>
                      </a:br>
                      <a:r>
                        <a:rPr lang="en"/>
                        <a:t/>
                      </a:r>
                      <a:br>
                        <a:rPr lang="en"/>
                      </a:br>
                      <a:r>
                        <a:rPr lang="en"/>
                        <a:t>true if this box is loaded in this truck, false otherwise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…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…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pic>
        <p:nvPicPr>
          <p:cNvPr id="396" name="Google Shape;3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9200" y="1658500"/>
            <a:ext cx="797175" cy="35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3125" y="1658500"/>
            <a:ext cx="514551" cy="35695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26"/>
          <p:cNvSpPr/>
          <p:nvPr/>
        </p:nvSpPr>
        <p:spPr>
          <a:xfrm>
            <a:off x="1430500" y="2214825"/>
            <a:ext cx="1622100" cy="278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4000 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9" name="Google Shape;399;p26"/>
          <p:cNvSpPr/>
          <p:nvPr/>
        </p:nvSpPr>
        <p:spPr>
          <a:xfrm>
            <a:off x="1430500" y="3121475"/>
            <a:ext cx="1622100" cy="278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3000 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0" name="Google Shape;400;p26"/>
          <p:cNvSpPr/>
          <p:nvPr/>
        </p:nvSpPr>
        <p:spPr>
          <a:xfrm>
            <a:off x="1430500" y="3518025"/>
            <a:ext cx="1622100" cy="278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3000 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01" name="Google Shape;401;p26"/>
          <p:cNvSpPr/>
          <p:nvPr/>
        </p:nvSpPr>
        <p:spPr>
          <a:xfrm>
            <a:off x="1430500" y="3914575"/>
            <a:ext cx="1622100" cy="278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2000 kg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Obeservations</a:t>
            </a:r>
            <a:endParaRPr/>
          </a:p>
        </p:txBody>
      </p:sp>
      <p:sp>
        <p:nvSpPr>
          <p:cNvPr id="407" name="Google Shape;407;p27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Constraint</a:t>
            </a:r>
            <a:r>
              <a:rPr lang="en"/>
              <a:t>: A box should be loaded in exactly one truck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Constraint</a:t>
            </a:r>
            <a:r>
              <a:rPr lang="en"/>
              <a:t>: The total box weight must not exceed the truck capacity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Objective</a:t>
            </a:r>
            <a:r>
              <a:rPr lang="en"/>
              <a:t>: Minimize the number of trucks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413" name="Google Shape;413;p28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Binpacking solver walkthrough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 Programming ≠ Everyday tool   </a:t>
            </a:r>
            <a:endParaRPr/>
          </a:p>
        </p:txBody>
      </p:sp>
      <p:pic>
        <p:nvPicPr>
          <p:cNvPr id="419" name="Google Shape;41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0518" y="1477500"/>
            <a:ext cx="4344509" cy="289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 Programming = Specialized tool</a:t>
            </a:r>
            <a:endParaRPr/>
          </a:p>
        </p:txBody>
      </p:sp>
      <p:pic>
        <p:nvPicPr>
          <p:cNvPr id="425" name="Google Shape;42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4600" y="1401950"/>
            <a:ext cx="3161799" cy="3029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8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future of constraint programming?</a:t>
            </a:r>
            <a:endParaRPr/>
          </a:p>
        </p:txBody>
      </p:sp>
      <p:cxnSp>
        <p:nvCxnSpPr>
          <p:cNvPr id="431" name="Google Shape;431;p31"/>
          <p:cNvCxnSpPr/>
          <p:nvPr/>
        </p:nvCxnSpPr>
        <p:spPr>
          <a:xfrm>
            <a:off x="2626975" y="3202150"/>
            <a:ext cx="3671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32" name="Google Shape;432;p31"/>
          <p:cNvCxnSpPr/>
          <p:nvPr/>
        </p:nvCxnSpPr>
        <p:spPr>
          <a:xfrm rot="10800000">
            <a:off x="4525675" y="1855950"/>
            <a:ext cx="0" cy="252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33" name="Google Shape;433;p31"/>
          <p:cNvSpPr txBox="1"/>
          <p:nvPr/>
        </p:nvSpPr>
        <p:spPr>
          <a:xfrm>
            <a:off x="2626975" y="3202150"/>
            <a:ext cx="6237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Easy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4" name="Google Shape;434;p31"/>
          <p:cNvSpPr txBox="1"/>
          <p:nvPr/>
        </p:nvSpPr>
        <p:spPr>
          <a:xfrm>
            <a:off x="5652075" y="3202150"/>
            <a:ext cx="6237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Hard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5" name="Google Shape;435;p31"/>
          <p:cNvSpPr txBox="1"/>
          <p:nvPr/>
        </p:nvSpPr>
        <p:spPr>
          <a:xfrm>
            <a:off x="4672625" y="3984750"/>
            <a:ext cx="10404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Engineering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6" name="Google Shape;436;p31"/>
          <p:cNvSpPr txBox="1"/>
          <p:nvPr/>
        </p:nvSpPr>
        <p:spPr>
          <a:xfrm>
            <a:off x="4611675" y="1816775"/>
            <a:ext cx="10404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unito"/>
                <a:ea typeface="Nunito"/>
                <a:cs typeface="Nunito"/>
                <a:sym typeface="Nunito"/>
              </a:rPr>
              <a:t>Research</a:t>
            </a:r>
            <a:endParaRPr sz="1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7" name="Google Shape;437;p31"/>
          <p:cNvSpPr/>
          <p:nvPr/>
        </p:nvSpPr>
        <p:spPr>
          <a:xfrm>
            <a:off x="4758050" y="2184425"/>
            <a:ext cx="1349028" cy="908280"/>
          </a:xfrm>
          <a:prstGeom prst="cloud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Typical CP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application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8" name="Google Shape;438;p31"/>
          <p:cNvSpPr/>
          <p:nvPr/>
        </p:nvSpPr>
        <p:spPr>
          <a:xfrm>
            <a:off x="2891350" y="3447600"/>
            <a:ext cx="1349028" cy="908280"/>
          </a:xfrm>
          <a:prstGeom prst="cloud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Green field CP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Nunito"/>
                <a:ea typeface="Nunito"/>
                <a:cs typeface="Nunito"/>
                <a:sym typeface="Nunito"/>
              </a:rPr>
              <a:t>application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39" name="Google Shape;439;p31"/>
          <p:cNvSpPr txBox="1"/>
          <p:nvPr/>
        </p:nvSpPr>
        <p:spPr>
          <a:xfrm>
            <a:off x="6437950" y="3002500"/>
            <a:ext cx="12054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>
                <a:latin typeface="Nunito"/>
                <a:ea typeface="Nunito"/>
                <a:cs typeface="Nunito"/>
                <a:sym typeface="Nunito"/>
              </a:rPr>
              <a:t>Problem type</a:t>
            </a:r>
            <a:endParaRPr sz="1200" b="1" i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40" name="Google Shape;440;p31"/>
          <p:cNvSpPr txBox="1"/>
          <p:nvPr/>
        </p:nvSpPr>
        <p:spPr>
          <a:xfrm>
            <a:off x="3969300" y="1369138"/>
            <a:ext cx="12054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>
                <a:latin typeface="Nunito"/>
                <a:ea typeface="Nunito"/>
                <a:cs typeface="Nunito"/>
                <a:sym typeface="Nunito"/>
              </a:rPr>
              <a:t>People type</a:t>
            </a:r>
            <a:endParaRPr sz="1200" b="1" i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446" name="Google Shape;446;p32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OR tools web site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https://developers.google.com/optimization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OR tools video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https://www.youtube.com/watch?v=AJ6LeiMe_PQ&amp;list=PLAQrMuKVK4aIgDq8nafTAQETvmyeOKOxK&amp;ab_channel=MixedIntegerProgramming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Great stream with lots of examples and usage of OR tools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https://www.youtube.com/watch?v=hod0L0zfnZs&amp;t=8618s&amp;ab_channel=JoshuaEckroth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Prolog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https://en.wikipedia.org/wiki/Prolog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</a:t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625" y="1774300"/>
            <a:ext cx="1765801" cy="176580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15"/>
          <p:cNvSpPr txBox="1"/>
          <p:nvPr/>
        </p:nvSpPr>
        <p:spPr>
          <a:xfrm>
            <a:off x="957400" y="3687125"/>
            <a:ext cx="245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Scheduling &amp; Planning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4" name="Google Shape;294;p15"/>
          <p:cNvSpPr txBox="1"/>
          <p:nvPr/>
        </p:nvSpPr>
        <p:spPr>
          <a:xfrm>
            <a:off x="3780200" y="3213150"/>
            <a:ext cx="176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Resource allocation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5" name="Google Shape;29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0825" y="1882100"/>
            <a:ext cx="1967849" cy="1967849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5"/>
          <p:cNvSpPr txBox="1"/>
          <p:nvPr/>
        </p:nvSpPr>
        <p:spPr>
          <a:xfrm>
            <a:off x="6440100" y="4134175"/>
            <a:ext cx="176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Rule engines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7" name="Google Shape;29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8350" y="1260950"/>
            <a:ext cx="1687276" cy="168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3"/>
          <p:cNvSpPr txBox="1">
            <a:spLocks noGrp="1"/>
          </p:cNvSpPr>
          <p:nvPr>
            <p:ph type="title"/>
          </p:nvPr>
        </p:nvSpPr>
        <p:spPr>
          <a:xfrm>
            <a:off x="2124575" y="1736725"/>
            <a:ext cx="5158800" cy="2324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Thank you!</a:t>
            </a:r>
            <a:endParaRPr sz="7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303" name="Google Shape;303;p1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Code and effort reuse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Industrial strength libraries of great quality and excellent performance available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Lots of research has gone into the topic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No need to reinvent the wheel</a:t>
            </a:r>
            <a:br>
              <a:rPr lang="en"/>
            </a:b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Declarative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Express the problem and not how to solve it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Keeps the code and domain clean</a:t>
            </a:r>
            <a:br>
              <a:rPr lang="en"/>
            </a:b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"/>
          <p:cNvSpPr txBox="1">
            <a:spLocks noGrp="1"/>
          </p:cNvSpPr>
          <p:nvPr>
            <p:ph type="title"/>
          </p:nvPr>
        </p:nvSpPr>
        <p:spPr>
          <a:xfrm>
            <a:off x="1257150" y="1508300"/>
            <a:ext cx="7030500" cy="16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66"/>
              <a:t>Constraint programming </a:t>
            </a:r>
            <a:endParaRPr sz="3466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66"/>
              <a:t>=</a:t>
            </a:r>
            <a:endParaRPr sz="3466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66"/>
              <a:t>Model + Solver</a:t>
            </a:r>
            <a:endParaRPr sz="3466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</a:t>
            </a:r>
            <a:r>
              <a:rPr lang="en">
                <a:solidFill>
                  <a:srgbClr val="9E9E9E"/>
                </a:solidFill>
              </a:rPr>
              <a:t>[Model Concept]</a:t>
            </a:r>
            <a:endParaRPr>
              <a:solidFill>
                <a:srgbClr val="9E9E9E"/>
              </a:solidFill>
            </a:endParaRPr>
          </a:p>
        </p:txBody>
      </p:sp>
      <p:sp>
        <p:nvSpPr>
          <p:cNvPr id="314" name="Google Shape;314;p18"/>
          <p:cNvSpPr/>
          <p:nvPr/>
        </p:nvSpPr>
        <p:spPr>
          <a:xfrm>
            <a:off x="1368000" y="1458450"/>
            <a:ext cx="5949180" cy="3214728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5" name="Google Shape;315;p18"/>
          <p:cNvSpPr txBox="1"/>
          <p:nvPr/>
        </p:nvSpPr>
        <p:spPr>
          <a:xfrm>
            <a:off x="2434125" y="2093275"/>
            <a:ext cx="350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X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6" name="Google Shape;316;p18"/>
          <p:cNvSpPr txBox="1"/>
          <p:nvPr/>
        </p:nvSpPr>
        <p:spPr>
          <a:xfrm>
            <a:off x="2784225" y="2159638"/>
            <a:ext cx="350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Y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134325" y="2159638"/>
            <a:ext cx="350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Z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2676075" y="3071500"/>
            <a:ext cx="675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foo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2892900" y="3598150"/>
            <a:ext cx="675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bar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0" name="Google Shape;320;p18"/>
          <p:cNvSpPr txBox="1"/>
          <p:nvPr/>
        </p:nvSpPr>
        <p:spPr>
          <a:xfrm>
            <a:off x="5104475" y="2263275"/>
            <a:ext cx="675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apa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1" name="Google Shape;321;p18"/>
          <p:cNvSpPr txBox="1"/>
          <p:nvPr/>
        </p:nvSpPr>
        <p:spPr>
          <a:xfrm>
            <a:off x="5044750" y="2721400"/>
            <a:ext cx="9702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bepa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Domains </a:t>
            </a:r>
            <a:r>
              <a:rPr lang="en">
                <a:solidFill>
                  <a:srgbClr val="9E9E9E"/>
                </a:solidFill>
              </a:rPr>
              <a:t>[Model Concept]</a:t>
            </a:r>
            <a:endParaRPr/>
          </a:p>
        </p:txBody>
      </p:sp>
      <p:sp>
        <p:nvSpPr>
          <p:cNvPr id="327" name="Google Shape;327;p19"/>
          <p:cNvSpPr/>
          <p:nvPr/>
        </p:nvSpPr>
        <p:spPr>
          <a:xfrm>
            <a:off x="1368000" y="1458450"/>
            <a:ext cx="5949180" cy="3214728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8" name="Google Shape;328;p19"/>
          <p:cNvSpPr txBox="1"/>
          <p:nvPr/>
        </p:nvSpPr>
        <p:spPr>
          <a:xfrm>
            <a:off x="2434125" y="2093275"/>
            <a:ext cx="350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X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9" name="Google Shape;329;p19"/>
          <p:cNvSpPr txBox="1"/>
          <p:nvPr/>
        </p:nvSpPr>
        <p:spPr>
          <a:xfrm>
            <a:off x="2784225" y="2159638"/>
            <a:ext cx="350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Y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0" name="Google Shape;330;p19"/>
          <p:cNvSpPr txBox="1"/>
          <p:nvPr/>
        </p:nvSpPr>
        <p:spPr>
          <a:xfrm>
            <a:off x="3134325" y="2159638"/>
            <a:ext cx="3501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Z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1" name="Google Shape;331;p19"/>
          <p:cNvSpPr txBox="1"/>
          <p:nvPr/>
        </p:nvSpPr>
        <p:spPr>
          <a:xfrm>
            <a:off x="2676075" y="3071500"/>
            <a:ext cx="675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foo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2" name="Google Shape;332;p19"/>
          <p:cNvSpPr txBox="1"/>
          <p:nvPr/>
        </p:nvSpPr>
        <p:spPr>
          <a:xfrm>
            <a:off x="2892900" y="3598150"/>
            <a:ext cx="675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bar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3" name="Google Shape;333;p19"/>
          <p:cNvSpPr txBox="1"/>
          <p:nvPr/>
        </p:nvSpPr>
        <p:spPr>
          <a:xfrm>
            <a:off x="5104475" y="2263275"/>
            <a:ext cx="675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apa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4" name="Google Shape;334;p19"/>
          <p:cNvSpPr txBox="1"/>
          <p:nvPr/>
        </p:nvSpPr>
        <p:spPr>
          <a:xfrm>
            <a:off x="5104475" y="2721400"/>
            <a:ext cx="675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bepa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5" name="Google Shape;335;p19"/>
          <p:cNvSpPr txBox="1"/>
          <p:nvPr/>
        </p:nvSpPr>
        <p:spPr>
          <a:xfrm>
            <a:off x="3693650" y="2093275"/>
            <a:ext cx="750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1..10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6" name="Google Shape;336;p19"/>
          <p:cNvSpPr txBox="1"/>
          <p:nvPr/>
        </p:nvSpPr>
        <p:spPr>
          <a:xfrm>
            <a:off x="3390950" y="3248050"/>
            <a:ext cx="13560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-100..100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37" name="Google Shape;337;p19"/>
          <p:cNvSpPr txBox="1"/>
          <p:nvPr/>
        </p:nvSpPr>
        <p:spPr>
          <a:xfrm>
            <a:off x="5683100" y="2396700"/>
            <a:ext cx="6249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0..1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 </a:t>
            </a:r>
            <a:r>
              <a:rPr lang="en">
                <a:solidFill>
                  <a:srgbClr val="9E9E9E"/>
                </a:solidFill>
              </a:rPr>
              <a:t>[Model Concept]</a:t>
            </a:r>
            <a:endParaRPr/>
          </a:p>
        </p:txBody>
      </p:sp>
      <p:sp>
        <p:nvSpPr>
          <p:cNvPr id="343" name="Google Shape;343;p20"/>
          <p:cNvSpPr/>
          <p:nvPr/>
        </p:nvSpPr>
        <p:spPr>
          <a:xfrm>
            <a:off x="1368000" y="1458450"/>
            <a:ext cx="5949180" cy="3214728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4" name="Google Shape;344;p20"/>
          <p:cNvSpPr txBox="1"/>
          <p:nvPr/>
        </p:nvSpPr>
        <p:spPr>
          <a:xfrm>
            <a:off x="2434125" y="2093275"/>
            <a:ext cx="23112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AllDifferent(X,Y,Z)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2334225" y="2839775"/>
            <a:ext cx="9462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X&lt;Y+Z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6" name="Google Shape;346;p20"/>
          <p:cNvSpPr txBox="1"/>
          <p:nvPr/>
        </p:nvSpPr>
        <p:spPr>
          <a:xfrm>
            <a:off x="2434132" y="3425900"/>
            <a:ext cx="14865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apa==bepa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7" name="Google Shape;347;p20"/>
          <p:cNvSpPr txBox="1"/>
          <p:nvPr/>
        </p:nvSpPr>
        <p:spPr>
          <a:xfrm>
            <a:off x="4094625" y="2571750"/>
            <a:ext cx="23112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OnlyEnforceIf(bepa)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8" name="Google Shape;348;p20"/>
          <p:cNvSpPr txBox="1"/>
          <p:nvPr/>
        </p:nvSpPr>
        <p:spPr>
          <a:xfrm>
            <a:off x="4094625" y="3344375"/>
            <a:ext cx="2250600" cy="3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Nunito"/>
                <a:ea typeface="Nunito"/>
                <a:cs typeface="Nunito"/>
                <a:sym typeface="Nunito"/>
              </a:rPr>
              <a:t>foo &gt; bar*bar</a:t>
            </a:r>
            <a:endParaRPr sz="1700" b="1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Tooling</a:t>
            </a:r>
            <a:endParaRPr/>
          </a:p>
        </p:txBody>
      </p:sp>
      <p:pic>
        <p:nvPicPr>
          <p:cNvPr id="354" name="Google Shape;3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5150" y="2571750"/>
            <a:ext cx="3970649" cy="77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5150" y="1406900"/>
            <a:ext cx="1986375" cy="8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Sudoku</a:t>
            </a:r>
            <a:endParaRPr/>
          </a:p>
        </p:txBody>
      </p:sp>
      <p:sp>
        <p:nvSpPr>
          <p:cNvPr id="361" name="Google Shape;361;p22"/>
          <p:cNvSpPr txBox="1">
            <a:spLocks noGrp="1"/>
          </p:cNvSpPr>
          <p:nvPr>
            <p:ph type="body" idx="1"/>
          </p:nvPr>
        </p:nvSpPr>
        <p:spPr>
          <a:xfrm>
            <a:off x="4869125" y="1597875"/>
            <a:ext cx="3549900" cy="31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Rules</a:t>
            </a:r>
            <a:endParaRPr sz="210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9x9 cells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cell has value 1..9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Some cells are given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rows, columns and blocks may must not duplicate values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(Only one solution)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62" name="Google Shape;3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516438"/>
            <a:ext cx="3257550" cy="326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550</Words>
  <Application>Microsoft Office PowerPoint</Application>
  <PresentationFormat>Bildspel på skärmen (16:9)</PresentationFormat>
  <Paragraphs>134</Paragraphs>
  <Slides>20</Slides>
  <Notes>20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20</vt:i4>
      </vt:variant>
    </vt:vector>
  </HeadingPairs>
  <TitlesOfParts>
    <vt:vector size="25" baseType="lpstr">
      <vt:lpstr>Arial</vt:lpstr>
      <vt:lpstr>Maven Pro</vt:lpstr>
      <vt:lpstr>Impact</vt:lpstr>
      <vt:lpstr>Nunito</vt:lpstr>
      <vt:lpstr>Momentum</vt:lpstr>
      <vt:lpstr>Declarative programming with constraints in Python</vt:lpstr>
      <vt:lpstr>Applications</vt:lpstr>
      <vt:lpstr>Benefits</vt:lpstr>
      <vt:lpstr>Constraint programming  = Model + Solver </vt:lpstr>
      <vt:lpstr>Variables [Model Concept]</vt:lpstr>
      <vt:lpstr>Domains [Model Concept]</vt:lpstr>
      <vt:lpstr>Constraints [Model Concept]</vt:lpstr>
      <vt:lpstr>Tooling</vt:lpstr>
      <vt:lpstr>Example: Sudoku</vt:lpstr>
      <vt:lpstr>Demo</vt:lpstr>
      <vt:lpstr>Concept: Target / Objective</vt:lpstr>
      <vt:lpstr>Example: Bin packing problem</vt:lpstr>
      <vt:lpstr>Modelling</vt:lpstr>
      <vt:lpstr>Obeservations</vt:lpstr>
      <vt:lpstr>Demo</vt:lpstr>
      <vt:lpstr>Constraint Programming ≠ Everyday tool   </vt:lpstr>
      <vt:lpstr>Constraint Programming = Specialized tool</vt:lpstr>
      <vt:lpstr>The future of constraint programming?</vt:lpstr>
      <vt:lpstr>Learn more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Declarative programming with constraints in Python</dc:title>
  <cp:lastModifiedBy>Anders Brännström</cp:lastModifiedBy>
  <cp:revision>1</cp:revision>
  <dcterms:modified xsi:type="dcterms:W3CDTF">2023-10-28T18:50:00Z</dcterms:modified>
</cp:coreProperties>
</file>